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97" r:id="rId2"/>
    <p:sldId id="298" r:id="rId3"/>
    <p:sldId id="258" r:id="rId4"/>
    <p:sldId id="299" r:id="rId5"/>
    <p:sldId id="259" r:id="rId6"/>
    <p:sldId id="260" r:id="rId7"/>
    <p:sldId id="300" r:id="rId8"/>
    <p:sldId id="262" r:id="rId9"/>
    <p:sldId id="293" r:id="rId10"/>
    <p:sldId id="287" r:id="rId11"/>
    <p:sldId id="288" r:id="rId12"/>
    <p:sldId id="291" r:id="rId13"/>
    <p:sldId id="292" r:id="rId14"/>
    <p:sldId id="264" r:id="rId15"/>
    <p:sldId id="265" r:id="rId16"/>
    <p:sldId id="266" r:id="rId17"/>
    <p:sldId id="263" r:id="rId18"/>
    <p:sldId id="267" r:id="rId19"/>
    <p:sldId id="294" r:id="rId20"/>
    <p:sldId id="268" r:id="rId21"/>
    <p:sldId id="295" r:id="rId22"/>
    <p:sldId id="269" r:id="rId23"/>
    <p:sldId id="270" r:id="rId24"/>
    <p:sldId id="271" r:id="rId25"/>
    <p:sldId id="273" r:id="rId26"/>
    <p:sldId id="275" r:id="rId27"/>
    <p:sldId id="296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NwfCCn0jluAsDccMLkqKgnL+X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522" y="-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01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210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5063" y="688975"/>
            <a:ext cx="4587875" cy="34417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806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00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161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764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247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10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13.jp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13.jp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jp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0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13.jp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3.jp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13.jp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jp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1.jpg"/><Relationship Id="rId7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13.jp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1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microsoft.com/office/2007/relationships/hdphoto" Target="../media/hdphoto1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jp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6" y="771525"/>
            <a:ext cx="3818921" cy="47443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5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99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1"/>
              <a:ext cx="340923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INICIO DE GRABACIÓN </a:t>
              </a:r>
              <a:endParaRPr 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12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/>
        </p:nvSpPr>
        <p:spPr>
          <a:xfrm>
            <a:off x="896645" y="1945550"/>
            <a:ext cx="790112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1232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Diferencia de capacidades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b="1" dirty="0">
              <a:solidFill>
                <a:srgbClr val="1232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La división del trabajo parte de las diferentes capacidades que posee un individuo para ocuparse de determinadas tareas o grupo de tareas. En este sentido, cada responsable se elige según su fuerza física, pericia, experiencia, ingenio o conocimientos técnicos.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Las divisiones del trabajo explotan la diversidad de cualidades, haciendo que cada trabajador participe en el área que resulte de mayor provecho, generando un impacto positivo en el resultado final.</a:t>
            </a:r>
            <a:endParaRPr sz="1800" dirty="0">
              <a:solidFill>
                <a:srgbClr val="1232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7361011" y="5089307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4">
            <a:alphaModFix/>
          </a:blip>
          <a:srcRect l="75504" b="65503"/>
          <a:stretch/>
        </p:blipFill>
        <p:spPr>
          <a:xfrm>
            <a:off x="7313283" y="4288509"/>
            <a:ext cx="1352276" cy="236582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685629" y="2063487"/>
            <a:ext cx="211016" cy="211016"/>
          </a:xfrm>
          <a:prstGeom prst="ellipse">
            <a:avLst/>
          </a:prstGeom>
          <a:solidFill>
            <a:srgbClr val="12325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9;p7">
            <a:extLst>
              <a:ext uri="{FF2B5EF4-FFF2-40B4-BE49-F238E27FC236}">
                <a16:creationId xmlns:a16="http://schemas.microsoft.com/office/drawing/2014/main" id="{ED2738B7-133D-1AA2-8697-95C0A6B8EA1F}"/>
              </a:ext>
            </a:extLst>
          </p:cNvPr>
          <p:cNvSpPr txBox="1"/>
          <p:nvPr/>
        </p:nvSpPr>
        <p:spPr>
          <a:xfrm>
            <a:off x="2164349" y="203662"/>
            <a:ext cx="571338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Características De </a:t>
            </a:r>
            <a:r>
              <a:rPr lang="es-ES" sz="2800" b="1" dirty="0">
                <a:solidFill>
                  <a:srgbClr val="123258"/>
                </a:solidFill>
              </a:rPr>
              <a:t>L</a:t>
            </a: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ES" sz="2800" b="1" dirty="0">
                <a:solidFill>
                  <a:srgbClr val="123258"/>
                </a:solidFill>
              </a:rPr>
              <a:t>D</a:t>
            </a: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ivisión </a:t>
            </a:r>
            <a:r>
              <a:rPr lang="es-ES" sz="2800" b="1" dirty="0">
                <a:solidFill>
                  <a:srgbClr val="123258"/>
                </a:solidFill>
              </a:rPr>
              <a:t>D</a:t>
            </a: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-ES" sz="2800" b="1" dirty="0">
                <a:solidFill>
                  <a:srgbClr val="123258"/>
                </a:solidFill>
              </a:rPr>
              <a:t>T</a:t>
            </a: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rabajo</a:t>
            </a:r>
            <a:endParaRPr sz="2800" b="1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D4DC100-72CA-F4DE-0F8D-05C0321D38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8389" y="5428694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5E282FC-A0DF-1C6E-0537-6DEA6348393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6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/>
        </p:nvSpPr>
        <p:spPr>
          <a:xfrm>
            <a:off x="898437" y="1621353"/>
            <a:ext cx="7901126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rgbClr val="1232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Ahorro de tiempo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b="1" dirty="0">
              <a:solidFill>
                <a:srgbClr val="1232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Pasar de un grupo de tareas a otras, completamente distintas dentro del mismo proceso, requiere que los trabajadores cambien sus herramientas de trabajo, modifiquen su equipo (en ciertos casos), dediquen tiempo a preparar el área… Esto no es necesario si el mismo personal se encarga siempre de las mismas tareas.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Al no existir una rotación o un movimiento importante del personal se ahorra mucho tiempo productivo. Las tareas se terminan antes y con mejores resultados.</a:t>
            </a:r>
            <a:endParaRPr lang="es-ES" sz="1800" dirty="0">
              <a:solidFill>
                <a:srgbClr val="1232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2164349" y="203662"/>
            <a:ext cx="571338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Características De </a:t>
            </a:r>
            <a:r>
              <a:rPr lang="es-ES" sz="2800" b="1" dirty="0">
                <a:solidFill>
                  <a:srgbClr val="123258"/>
                </a:solidFill>
              </a:rPr>
              <a:t>L</a:t>
            </a: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ES" sz="2800" b="1" dirty="0">
                <a:solidFill>
                  <a:srgbClr val="123258"/>
                </a:solidFill>
              </a:rPr>
              <a:t>D</a:t>
            </a: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ivisión </a:t>
            </a:r>
            <a:r>
              <a:rPr lang="es-ES" sz="2800" b="1" dirty="0">
                <a:solidFill>
                  <a:srgbClr val="123258"/>
                </a:solidFill>
              </a:rPr>
              <a:t>D</a:t>
            </a: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-ES" sz="2800" b="1" dirty="0">
                <a:solidFill>
                  <a:srgbClr val="123258"/>
                </a:solidFill>
              </a:rPr>
              <a:t>T</a:t>
            </a: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rabajo</a:t>
            </a:r>
            <a:endParaRPr sz="2800" b="1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7053100" y="5089307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4">
            <a:alphaModFix/>
          </a:blip>
          <a:srcRect l="75504" b="65503"/>
          <a:stretch/>
        </p:blipFill>
        <p:spPr>
          <a:xfrm>
            <a:off x="7287965" y="4288509"/>
            <a:ext cx="1352276" cy="236582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697323" y="1748650"/>
            <a:ext cx="211016" cy="211016"/>
          </a:xfrm>
          <a:prstGeom prst="ellipse">
            <a:avLst/>
          </a:prstGeom>
          <a:solidFill>
            <a:srgbClr val="12325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D740C5-A7B2-1CFF-D17B-1549E6D820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8389" y="5428694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3412BAE-87CD-2824-3E30-2FCD1979E84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5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FB9B04-E7A2-AF60-ED96-CEE7A4620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933460"/>
          </a:xfrm>
          <a:prstGeom prst="rect">
            <a:avLst/>
          </a:prstGeom>
        </p:spPr>
      </p:pic>
      <p:pic>
        <p:nvPicPr>
          <p:cNvPr id="13" name="Google Shape;399;p31">
            <a:extLst>
              <a:ext uri="{FF2B5EF4-FFF2-40B4-BE49-F238E27FC236}">
                <a16:creationId xmlns:a16="http://schemas.microsoft.com/office/drawing/2014/main" id="{E609FF9C-7DC6-8034-0C1A-2EDDE688EC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3250"/>
          <a:stretch/>
        </p:blipFill>
        <p:spPr>
          <a:xfrm rot="-1806528" flipH="1">
            <a:off x="-835776" y="-903072"/>
            <a:ext cx="3267000" cy="557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1;p7">
            <a:extLst>
              <a:ext uri="{FF2B5EF4-FFF2-40B4-BE49-F238E27FC236}">
                <a16:creationId xmlns:a16="http://schemas.microsoft.com/office/drawing/2014/main" id="{5D07394F-0943-5668-BA25-D61F8A96D7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2778" t="12499" r="32084" b="37223"/>
          <a:stretch/>
        </p:blipFill>
        <p:spPr>
          <a:xfrm>
            <a:off x="8380481" y="0"/>
            <a:ext cx="688874" cy="985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03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EC668C-791B-82C8-FE75-158C23331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Google Shape;108;p2">
            <a:extLst>
              <a:ext uri="{FF2B5EF4-FFF2-40B4-BE49-F238E27FC236}">
                <a16:creationId xmlns:a16="http://schemas.microsoft.com/office/drawing/2014/main" id="{F0B9FEC7-72F7-0C01-B8CD-A353B09C0D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1197" b="42992"/>
          <a:stretch/>
        </p:blipFill>
        <p:spPr>
          <a:xfrm>
            <a:off x="6654049" y="73515"/>
            <a:ext cx="1647034" cy="182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9;p2">
            <a:extLst>
              <a:ext uri="{FF2B5EF4-FFF2-40B4-BE49-F238E27FC236}">
                <a16:creationId xmlns:a16="http://schemas.microsoft.com/office/drawing/2014/main" id="{451BB6D3-CA7C-3FD8-FEB8-1FA6E7AF2F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1197" t="82685" b="-3358"/>
          <a:stretch/>
        </p:blipFill>
        <p:spPr>
          <a:xfrm>
            <a:off x="6654049" y="361784"/>
            <a:ext cx="139917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2;p8">
            <a:extLst>
              <a:ext uri="{FF2B5EF4-FFF2-40B4-BE49-F238E27FC236}">
                <a16:creationId xmlns:a16="http://schemas.microsoft.com/office/drawing/2014/main" id="{C292649B-7A33-65C4-4AFF-6946E074C63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3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/>
        </p:nvSpPr>
        <p:spPr>
          <a:xfrm>
            <a:off x="1656983" y="1501429"/>
            <a:ext cx="641763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División y agrupamiento de las funciones y actividades en unidades específicas, con base a su similitud.</a:t>
            </a:r>
            <a:endParaRPr sz="180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1333851" y="503540"/>
            <a:ext cx="65958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DEPARTAMENTALIZACIÓN</a:t>
            </a:r>
            <a:endParaRPr/>
          </a:p>
        </p:txBody>
      </p:sp>
      <p:pic>
        <p:nvPicPr>
          <p:cNvPr id="181" name="Google Shape;181;p9" descr="Tipos de departamentalización | Econom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0103" y="2147760"/>
            <a:ext cx="5658851" cy="424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/>
          <p:nvPr/>
        </p:nvSpPr>
        <p:spPr>
          <a:xfrm>
            <a:off x="7288958" y="5159920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9"/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7398483" y="4438352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6D2F8D2-D518-361C-ECDA-F25005EB4A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5F51491-1E85-4FA7-8094-708C2A210CC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8389" y="5428694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/>
          <p:nvPr/>
        </p:nvSpPr>
        <p:spPr>
          <a:xfrm>
            <a:off x="1555518" y="470963"/>
            <a:ext cx="66944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DESCRIPCIÓN DEL PUESTO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/>
          <p:cNvSpPr txBox="1"/>
          <p:nvPr/>
        </p:nvSpPr>
        <p:spPr>
          <a:xfrm>
            <a:off x="1390476" y="1613675"/>
            <a:ext cx="678879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Técnica en la que se clasifican pormenorizadamente las labores que se desempeñan en una unidad de trabajo especifica e impersonal (puesto), así como las características, conocimientos y aptitudes que debe poseer el personal que lo desempeña.</a:t>
            </a:r>
            <a:endParaRPr sz="1800" b="0" i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0" descr="Descripción de puesto por competencia | C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9262" y="3053287"/>
            <a:ext cx="59245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6973410" y="4933543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6826990" y="4280220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F6D19F9-8D81-8236-95E0-E4F4974B25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65B6A2C-215B-BEAC-8417-ECB70AD836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8389" y="5428694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/>
        </p:nvSpPr>
        <p:spPr>
          <a:xfrm>
            <a:off x="1555518" y="470963"/>
            <a:ext cx="66944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COORDINACIÓN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4796312" y="1099180"/>
            <a:ext cx="3145494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Sincronización de los recursos y los esfuerzos de un grupo social, con el fin de lograr oportunidad, unidad, armonía y rapidez, en el desarrollo y la consecución de los objetivos.</a:t>
            </a:r>
            <a:endParaRPr sz="2000" b="0" i="0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1" descr="Coordinación de actividades empresariales: metas | EA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59" y="2036217"/>
            <a:ext cx="4683853" cy="337237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/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8000256" y="4760634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D97B1D1-3642-7DA6-698F-F9D450CB52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12" y="985662"/>
            <a:ext cx="6891740" cy="4660232"/>
          </a:xfrm>
          <a:prstGeom prst="rect">
            <a:avLst/>
          </a:prstGeom>
        </p:spPr>
      </p:pic>
      <p:sp>
        <p:nvSpPr>
          <p:cNvPr id="203" name="Google Shape;203;p11"/>
          <p:cNvSpPr/>
          <p:nvPr/>
        </p:nvSpPr>
        <p:spPr>
          <a:xfrm>
            <a:off x="6798142" y="4958296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194;p10">
            <a:extLst>
              <a:ext uri="{FF2B5EF4-FFF2-40B4-BE49-F238E27FC236}">
                <a16:creationId xmlns:a16="http://schemas.microsoft.com/office/drawing/2014/main" id="{059C90A7-FAC9-A68C-D1E9-9CE9C75D29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6826990" y="4280220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E8FC795-8357-4B67-928C-CD0D68DD9DA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8389" y="5428694"/>
            <a:ext cx="688874" cy="9856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C0E89B-F4F3-CEAF-CB67-0F1A4955844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/>
        </p:nvSpPr>
        <p:spPr>
          <a:xfrm>
            <a:off x="928032" y="2319356"/>
            <a:ext cx="3829575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Disposición de las funciones de una organización por orden de rango, grado o importancia</a:t>
            </a:r>
            <a:endParaRPr sz="280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1333851" y="503540"/>
            <a:ext cx="65958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JERARQUIZACIÓN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8" descr="Definición de Jerarquizar - Qué es y Concep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7819" y="1798174"/>
            <a:ext cx="3281876" cy="321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21E83C-162F-147A-D598-6189DE650C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19" y="1207213"/>
            <a:ext cx="6891740" cy="4660232"/>
          </a:xfrm>
          <a:prstGeom prst="rect">
            <a:avLst/>
          </a:prstGeom>
        </p:spPr>
      </p:pic>
      <p:sp>
        <p:nvSpPr>
          <p:cNvPr id="173" name="Google Shape;173;p8"/>
          <p:cNvSpPr/>
          <p:nvPr/>
        </p:nvSpPr>
        <p:spPr>
          <a:xfrm>
            <a:off x="6798142" y="4893375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6">
            <a:alphaModFix/>
          </a:blip>
          <a:srcRect l="75504" b="65503"/>
          <a:stretch/>
        </p:blipFill>
        <p:spPr>
          <a:xfrm>
            <a:off x="6863692" y="4129672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890E6BA-61EB-149E-1254-468A8F53AF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40819" y="5416731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BBCD93-C58F-42E7-1E0F-C8B198CEACA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/>
          <p:nvPr/>
        </p:nvSpPr>
        <p:spPr>
          <a:xfrm>
            <a:off x="1555518" y="470963"/>
            <a:ext cx="66944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ORGANIGRAMAS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876036" y="1349715"/>
            <a:ext cx="775305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just">
              <a:buNone/>
              <a:defRPr sz="2000">
                <a:solidFill>
                  <a:srgbClr val="123258"/>
                </a:solidFill>
              </a:defRPr>
            </a:lvl1pPr>
          </a:lstStyle>
          <a:p>
            <a:r>
              <a:rPr lang="es-ES" dirty="0"/>
              <a:t>El organigrama es una representación gráfica de la estructura jerárquica y funcional de una organización, permitiendo entenderla rápidamente de manera visual.</a:t>
            </a:r>
            <a:endParaRPr dirty="0"/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C0861EA-F19B-7F34-23C7-101EDA1EB5F6}"/>
              </a:ext>
            </a:extLst>
          </p:cNvPr>
          <p:cNvSpPr txBox="1"/>
          <p:nvPr/>
        </p:nvSpPr>
        <p:spPr>
          <a:xfrm>
            <a:off x="813893" y="3031735"/>
            <a:ext cx="787734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just">
              <a:buNone/>
              <a:defRPr sz="2000">
                <a:solidFill>
                  <a:srgbClr val="123258"/>
                </a:solidFill>
              </a:defRPr>
            </a:lvl1pPr>
          </a:lstStyle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¿Para qué sirve un organigrama?</a:t>
            </a:r>
          </a:p>
          <a:p>
            <a:endParaRPr lang="es-ES" dirty="0"/>
          </a:p>
          <a:p>
            <a:r>
              <a:rPr lang="es-ES" dirty="0"/>
              <a:t>El organigrama es una herramienta que permite a las empresas entender mejor su estructura y cómo se distribuyen las funciones y responsabilidades en la cadena de mando.</a:t>
            </a:r>
          </a:p>
          <a:p>
            <a:endParaRPr lang="es-ES" dirty="0"/>
          </a:p>
          <a:p>
            <a:r>
              <a:rPr lang="es-ES" dirty="0"/>
              <a:t>Esta herramienta es útil para las personas que se incorporan a la empresa. Sirviendo como base en cualquier inducción de un departamento de recursos humanos.</a:t>
            </a:r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70065C-48E8-06C7-AF4A-6ECD91E01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912921" y="-1258657"/>
            <a:ext cx="3453627" cy="2751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439F78-D5DB-EE09-A3A5-A80E419DDB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584196" y="3137842"/>
            <a:ext cx="1628989" cy="1776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6FE00A2-5E10-DA7D-52DA-DEA33242FE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379591" y="5310534"/>
            <a:ext cx="3044843" cy="2309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E2F881-384B-F64D-9972-0040C47EC0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383361" y="5739743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 txBox="1"/>
          <p:nvPr/>
        </p:nvSpPr>
        <p:spPr>
          <a:xfrm>
            <a:off x="1555518" y="470963"/>
            <a:ext cx="66944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ORGANIGRAMAS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/>
          <p:nvPr/>
        </p:nvSpPr>
        <p:spPr>
          <a:xfrm>
            <a:off x="6875347" y="4822006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4">
            <a:alphaModFix/>
          </a:blip>
          <a:srcRect l="75504" b="65503"/>
          <a:stretch/>
        </p:blipFill>
        <p:spPr>
          <a:xfrm>
            <a:off x="6846280" y="4256781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Organigrama">
            <a:extLst>
              <a:ext uri="{FF2B5EF4-FFF2-40B4-BE49-F238E27FC236}">
                <a16:creationId xmlns:a16="http://schemas.microsoft.com/office/drawing/2014/main" id="{A9C3D365-F137-875D-7E35-2962A3AFB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9"/>
          <a:stretch/>
        </p:blipFill>
        <p:spPr bwMode="auto">
          <a:xfrm>
            <a:off x="522505" y="1312348"/>
            <a:ext cx="6121975" cy="516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9BD7DA3-4AEB-7870-58C0-1E1C018E3E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10689" y="5401375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1359922-DAE4-DAD1-00BF-28F0EE0F81B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5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43044" y="3468852"/>
            <a:ext cx="301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600"/>
            </a:pPr>
            <a:r>
              <a:rPr lang="es-MX" sz="1600" b="1" dirty="0">
                <a:solidFill>
                  <a:schemeClr val="dk1"/>
                </a:solidFill>
                <a:latin typeface="Morn Thin" panose="00000200000000000000"/>
                <a:ea typeface="Arial"/>
                <a:cs typeface="Arial"/>
                <a:sym typeface="Arial"/>
              </a:rPr>
              <a:t>CONCEPTOS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49220" y="3352379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43045" y="2657470"/>
            <a:ext cx="3400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dk1"/>
                </a:solidFill>
                <a:latin typeface="Morn Thin" panose="00000200000000000000"/>
              </a:rPr>
              <a:t>PROCESO ORGANIZACIÓN DE LAS PERSONAS</a:t>
            </a:r>
          </a:p>
          <a:p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EJEMPLOS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APLICADOS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CONCLUSIONES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7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/>
          <p:nvPr/>
        </p:nvSpPr>
        <p:spPr>
          <a:xfrm>
            <a:off x="503404" y="1599061"/>
            <a:ext cx="8439259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D3FF"/>
              </a:buClr>
              <a:buSzPts val="2000"/>
              <a:buFont typeface="Noto Sans Symbols"/>
              <a:buChar char="❑"/>
            </a:pPr>
            <a:r>
              <a:rPr lang="es-ES" sz="2000" b="0" i="0" dirty="0">
                <a:solidFill>
                  <a:srgbClr val="40D3FF"/>
                </a:solidFill>
                <a:latin typeface="Arial"/>
                <a:ea typeface="Arial"/>
                <a:cs typeface="Arial"/>
                <a:sym typeface="Arial"/>
              </a:rPr>
              <a:t>Estructurales: muestran solo la estructura administrativa de la empresa.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0D3FF"/>
              </a:buClr>
              <a:buSzPts val="2000"/>
              <a:buFont typeface="Noto Sans Symbols"/>
              <a:buChar char="❑"/>
            </a:pP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2000"/>
              <a:buFont typeface="Noto Sans Symbols"/>
              <a:buChar char="❑"/>
            </a:pPr>
            <a:r>
              <a:rPr lang="es-ES" sz="20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Funcionales: indican en el cuerpo de la gráfica, además de las unidades y sus relaciones, las principales funciones de los departamentos.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2000"/>
              <a:buFont typeface="Noto Sans Symbols"/>
              <a:buChar char="❑"/>
            </a:pP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Noto Sans Symbols"/>
              <a:buChar char="❑"/>
            </a:pPr>
            <a:r>
              <a:rPr lang="es-ES" sz="2000" b="0" i="0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Generales: presentan toda la organización; se llaman también cartas maestras.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2000"/>
              <a:buFont typeface="Noto Sans Symbols"/>
              <a:buChar char="❑"/>
            </a:pP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Noto Sans Symbols"/>
              <a:buChar char="❑"/>
            </a:pPr>
            <a:r>
              <a:rPr lang="es-ES" sz="2000" b="0" i="0" dirty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Departamentales: representan la organización de un departamento o sección.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Noto Sans Symbols"/>
              <a:buChar char="❑"/>
            </a:pP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Noto Sans Symbols"/>
              <a:buChar char="❑"/>
            </a:pPr>
            <a:r>
              <a:rPr lang="es-ES" sz="2000" b="0" i="0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Esquemáticos: contienen solo los órganos principales, se elaboran para el público, no contiene detalles.</a:t>
            </a:r>
            <a:endParaRPr dirty="0"/>
          </a:p>
        </p:txBody>
      </p:sp>
      <p:sp>
        <p:nvSpPr>
          <p:cNvPr id="222" name="Google Shape;222;p13"/>
          <p:cNvSpPr txBox="1"/>
          <p:nvPr/>
        </p:nvSpPr>
        <p:spPr>
          <a:xfrm>
            <a:off x="1452134" y="677564"/>
            <a:ext cx="64176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ORGANIGRAMAS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3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3"/>
          <p:cNvSpPr/>
          <p:nvPr/>
        </p:nvSpPr>
        <p:spPr>
          <a:xfrm>
            <a:off x="7007605" y="5556950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3"/>
          <p:cNvPicPr preferRelativeResize="0"/>
          <p:nvPr/>
        </p:nvPicPr>
        <p:blipFill rotWithShape="1">
          <a:blip r:embed="rId4">
            <a:alphaModFix/>
          </a:blip>
          <a:srcRect l="75504" b="65503"/>
          <a:stretch/>
        </p:blipFill>
        <p:spPr>
          <a:xfrm>
            <a:off x="6905131" y="4871278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E438FA5-7E8C-9644-50A3-C235217EDE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99869" y="5834348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D1C6AF1-7E69-E5B2-5888-375A58DCDF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AE338B-E1A7-47D4-9C45-EE177BBA8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90" y="2212724"/>
            <a:ext cx="4834642" cy="3193209"/>
          </a:xfrm>
          <a:prstGeom prst="rect">
            <a:avLst/>
          </a:prstGeom>
        </p:spPr>
      </p:pic>
      <p:sp>
        <p:nvSpPr>
          <p:cNvPr id="209" name="Google Shape;209;p12"/>
          <p:cNvSpPr txBox="1"/>
          <p:nvPr/>
        </p:nvSpPr>
        <p:spPr>
          <a:xfrm>
            <a:off x="1555518" y="470963"/>
            <a:ext cx="66944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ORGANIGRAMAS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/>
          <p:nvPr/>
        </p:nvSpPr>
        <p:spPr>
          <a:xfrm>
            <a:off x="6571947" y="4776167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6437474" y="4223019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B3F05E8-B1B3-1B3E-27E0-839B7AEA3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38364"/>
            <a:ext cx="4331767" cy="285859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98EA4E2-EEDF-FC09-7571-005F5E70B2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48958" y="5603186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B7CAAAE-2505-A36E-FF52-9DD1BC83AE7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/>
        </p:nvSpPr>
        <p:spPr>
          <a:xfrm>
            <a:off x="1785919" y="2285590"/>
            <a:ext cx="683796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Documentos detallados que contienen de forma ordenada y sistemática información acerca de la organización de la empresa. Los manuales, de acuerdo con su contenido.</a:t>
            </a:r>
            <a:endParaRPr sz="240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2267111" y="73006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MANUALES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4" descr="Manuales on-line | SCHNE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133" y="3921633"/>
            <a:ext cx="4286774" cy="241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4"/>
          <p:cNvSpPr/>
          <p:nvPr/>
        </p:nvSpPr>
        <p:spPr>
          <a:xfrm>
            <a:off x="6966899" y="5155178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4"/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7102850" y="4205201"/>
            <a:ext cx="1352276" cy="236582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4"/>
          <p:cNvSpPr/>
          <p:nvPr/>
        </p:nvSpPr>
        <p:spPr>
          <a:xfrm>
            <a:off x="1586961" y="2412887"/>
            <a:ext cx="211016" cy="211016"/>
          </a:xfrm>
          <a:prstGeom prst="ellipse">
            <a:avLst/>
          </a:prstGeom>
          <a:solidFill>
            <a:srgbClr val="12325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79014E-3230-3F8C-1BFC-DCDF41175E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10689" y="5422799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3D0522E-D368-606F-3659-97D59EAAE52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/>
        </p:nvSpPr>
        <p:spPr>
          <a:xfrm>
            <a:off x="242869" y="1713646"/>
            <a:ext cx="6837964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Políticas.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Departamentales.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Bienvenida.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Organización.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Procedimientos.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Contenido simple.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Técnicas.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Puesto.</a:t>
            </a:r>
            <a:endParaRPr sz="2400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2267111" y="73006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MANUALES PUEDEN SER: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4675" y="1972587"/>
            <a:ext cx="4559046" cy="252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D535BB3-DABD-B530-0474-3E816E599C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89" y="1191615"/>
            <a:ext cx="6891740" cy="4660232"/>
          </a:xfrm>
          <a:prstGeom prst="rect">
            <a:avLst/>
          </a:prstGeom>
        </p:spPr>
      </p:pic>
      <p:sp>
        <p:nvSpPr>
          <p:cNvPr id="246" name="Google Shape;246;p15"/>
          <p:cNvSpPr/>
          <p:nvPr/>
        </p:nvSpPr>
        <p:spPr>
          <a:xfrm>
            <a:off x="6922769" y="4920928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5"/>
          <p:cNvPicPr preferRelativeResize="0"/>
          <p:nvPr/>
        </p:nvPicPr>
        <p:blipFill rotWithShape="1">
          <a:blip r:embed="rId6">
            <a:alphaModFix/>
          </a:blip>
          <a:srcRect l="75504" b="65503"/>
          <a:stretch/>
        </p:blipFill>
        <p:spPr>
          <a:xfrm>
            <a:off x="6806775" y="4038082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E36A312-C073-C057-A1BF-4A2EC6AEE4C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59051" y="5359016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7084A89-2FAC-E892-72CC-28421D5EDC1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/>
        </p:nvSpPr>
        <p:spPr>
          <a:xfrm>
            <a:off x="1316135" y="2150503"/>
            <a:ext cx="7617204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Uniforman y controlan el cumplimiento de las funciones de la empresa.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Char char="•"/>
            </a:pPr>
            <a:r>
              <a:rPr lang="es-ES" sz="2400" b="0" i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Delimitan actividades, responsabilidades y funciones.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2400"/>
              <a:buFont typeface="Arial"/>
              <a:buChar char="•"/>
            </a:pPr>
            <a:r>
              <a:rPr lang="es-ES" sz="2400" b="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Aumenta la eficiencia de los empleados, ya que indican lo que se debe hacer y cómo se debe hacer.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Char char="•"/>
            </a:pPr>
            <a:r>
              <a:rPr lang="es-ES" sz="2400" b="0" i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Son una fuente de información, pues muestran la organización de la empresa.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Char char="•"/>
            </a:pPr>
            <a:r>
              <a:rPr lang="es-ES" sz="2400" b="0" i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Ayudan a la coordinación y evitan la duplicidad y las fugas de responsabilidad.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Arial"/>
              <a:buChar char="•"/>
            </a:pPr>
            <a:r>
              <a:rPr lang="es-ES" sz="2400" b="0" i="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Son una base para el mejoramiento de sistemas.</a:t>
            </a:r>
            <a:endParaRPr sz="240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"/>
          <p:cNvSpPr txBox="1"/>
          <p:nvPr/>
        </p:nvSpPr>
        <p:spPr>
          <a:xfrm>
            <a:off x="2267111" y="73006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MANUALES PUEDEN SER: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FFAC6D-6626-46BB-F984-A09ADFE6DF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6C2E0C-2948-7F36-1A80-2C6D0A54AA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611676" y="2453333"/>
            <a:ext cx="1628989" cy="1776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40D104-1317-B940-D1CB-FCF73171F1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422126" y="5922259"/>
            <a:ext cx="3044843" cy="2309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12CBDB-5D7C-F6B4-BEA4-F41B0EE40E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74327" y="6178882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/>
          <p:nvPr/>
        </p:nvSpPr>
        <p:spPr>
          <a:xfrm>
            <a:off x="1316135" y="2150503"/>
            <a:ext cx="7617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123258"/>
                </a:solidFill>
              </a:rPr>
              <a:t>Debe considerar</a:t>
            </a:r>
            <a:r>
              <a:rPr lang="es-ES" sz="2400" b="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 la ejecución de los planes de acuerdo con la estructura organizacional, mediante la guía de los esfuerzos del grupo social a través de la motivación, la comunicación y la supervisión.</a:t>
            </a:r>
            <a:endParaRPr sz="240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2267111" y="73006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DIRECCIÓN</a:t>
            </a:r>
            <a:endParaRPr sz="2800" b="1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8" descr="La Dirección como etapa del proceso administrativo - Sendas de éxi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2130" y="3868408"/>
            <a:ext cx="4885014" cy="273560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9" name="Google Shape;269;p18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904A594-38F7-4E55-E744-F35A8BEA0A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C055DFC-9972-7878-D20F-6D6EE8AF819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611676" y="2453333"/>
            <a:ext cx="1628989" cy="1776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0E62F95-E27D-C134-9973-E56CD02C97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431651" y="5383393"/>
            <a:ext cx="3044843" cy="2309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42BA8A1-2C1A-4062-AAF4-E7D2B5A342C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383508" y="5872338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/>
        </p:nvSpPr>
        <p:spPr>
          <a:xfrm>
            <a:off x="1072854" y="2967020"/>
            <a:ext cx="2836415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Motivación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Comunicación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Supervisión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Autoridad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Delegación</a:t>
            </a:r>
            <a:endParaRPr sz="240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2267111" y="73006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ELEMENTOS DE LA DIRECCIÓN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20" descr="5 formas de motivar a los trabajadores de tu empresa | Blog de Anfi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479" y="2099895"/>
            <a:ext cx="5665190" cy="317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0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1B64589-51FC-CBEF-1898-FE9DB7E64E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C9B0396-1B43-F4A4-13AC-FCF0916736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611676" y="2453333"/>
            <a:ext cx="1628989" cy="1776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486C5E-51BA-6B3A-F125-633FA73686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379519" y="5231818"/>
            <a:ext cx="3044843" cy="2309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6FFAE5-8317-1227-D0B4-3763F8AEEAE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386054" y="5718362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Text Box 2"/>
          <p:cNvSpPr txBox="1">
            <a:spLocks noChangeArrowheads="1"/>
          </p:cNvSpPr>
          <p:nvPr/>
        </p:nvSpPr>
        <p:spPr bwMode="auto">
          <a:xfrm>
            <a:off x="2181800" y="1323975"/>
            <a:ext cx="567848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 eaLnBrk="0" hangingPunct="0">
              <a:spcBef>
                <a:spcPct val="100000"/>
              </a:spcBef>
              <a:buChar char="•"/>
              <a:defRPr sz="2600">
                <a:solidFill>
                  <a:schemeClr val="accent2"/>
                </a:solidFill>
                <a:latin typeface="Arial" charset="0"/>
                <a:ea typeface="ＭＳ Ｐゴシック" pitchFamily="34" charset="-128"/>
              </a:defRPr>
            </a:lvl1pPr>
            <a:lvl2pPr marL="1204913" indent="-342900" algn="l" eaLnBrk="0" hangingPunct="0">
              <a:spcBef>
                <a:spcPct val="20000"/>
              </a:spcBef>
              <a:buChar char="•"/>
              <a:defRPr sz="2200"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2pPr>
            <a:lvl3pPr marL="1738313" indent="-3429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2271713" indent="-3429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805113" indent="-342900" algn="l" eaLnBrk="0" hangingPunct="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3262313" indent="-3429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719513" indent="-3429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4176713" indent="-3429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633913" indent="-3429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400" dirty="0">
                <a:solidFill>
                  <a:schemeClr val="tx1"/>
                </a:solidFill>
                <a:latin typeface="MHEupperelemsans_EM" pitchFamily="50" charset="0"/>
              </a:rPr>
              <a:t>Vamos a encontrarnos con cuatro tipos diferentes de liderazgo: </a:t>
            </a:r>
          </a:p>
        </p:txBody>
      </p:sp>
      <p:sp>
        <p:nvSpPr>
          <p:cNvPr id="700419" name="Rectangle 3"/>
          <p:cNvSpPr>
            <a:spLocks noChangeArrowheads="1"/>
          </p:cNvSpPr>
          <p:nvPr/>
        </p:nvSpPr>
        <p:spPr bwMode="auto">
          <a:xfrm>
            <a:off x="1200943" y="338508"/>
            <a:ext cx="70643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altLang="en-US" sz="2800" b="1" dirty="0">
                <a:solidFill>
                  <a:srgbClr val="123258"/>
                </a:solidFill>
              </a:rPr>
              <a:t>El liderazgo </a:t>
            </a:r>
          </a:p>
        </p:txBody>
      </p:sp>
      <p:pic>
        <p:nvPicPr>
          <p:cNvPr id="1434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3147"/>
            <a:ext cx="7270342" cy="470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289;p20">
            <a:extLst>
              <a:ext uri="{FF2B5EF4-FFF2-40B4-BE49-F238E27FC236}">
                <a16:creationId xmlns:a16="http://schemas.microsoft.com/office/drawing/2014/main" id="{6EB929F9-8B59-DDE0-D432-FFB0C48B65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0;p20">
            <a:extLst>
              <a:ext uri="{FF2B5EF4-FFF2-40B4-BE49-F238E27FC236}">
                <a16:creationId xmlns:a16="http://schemas.microsoft.com/office/drawing/2014/main" id="{C1C01A12-74DB-74FB-CECA-1F90ADDF8CD5}"/>
              </a:ext>
            </a:extLst>
          </p:cNvPr>
          <p:cNvSpPr/>
          <p:nvPr/>
        </p:nvSpPr>
        <p:spPr>
          <a:xfrm>
            <a:off x="7019410" y="5172075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291;p20">
            <a:extLst>
              <a:ext uri="{FF2B5EF4-FFF2-40B4-BE49-F238E27FC236}">
                <a16:creationId xmlns:a16="http://schemas.microsoft.com/office/drawing/2014/main" id="{4428E51B-294D-3167-BA14-2AD81B8C6B3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5504" b="65503"/>
          <a:stretch/>
        </p:blipFill>
        <p:spPr>
          <a:xfrm>
            <a:off x="6913042" y="4420616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5957821-AE8A-0712-1F3A-007D1C1E36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6154" y="5751444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82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0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0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0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0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418" grpId="0" autoUpdateAnimBg="0"/>
      <p:bldP spid="70041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/>
        </p:nvSpPr>
        <p:spPr>
          <a:xfrm>
            <a:off x="1525859" y="2027043"/>
            <a:ext cx="672051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Elección de un curso de acción entre varias alternativas.</a:t>
            </a:r>
            <a:endParaRPr sz="240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2267111" y="73006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TOMA DE DECISIONES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1" descr="La toma de decisiones - Angelini Farmaci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17269"/>
            <a:ext cx="5757176" cy="428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1"/>
          <p:cNvSpPr/>
          <p:nvPr/>
        </p:nvSpPr>
        <p:spPr>
          <a:xfrm>
            <a:off x="6798142" y="4879924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1"/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6798142" y="4039336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951DB04-DB7C-BDBF-BCE9-3473E2BEE8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97952" y="5403815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/>
        </p:nvSpPr>
        <p:spPr>
          <a:xfrm>
            <a:off x="861135" y="1827706"/>
            <a:ext cx="7385244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Comprende la función a través de la cual el administrador elige y se allega, de los recursos necesarios para poner en marcha las decisiones previamente establecidas para ejecutar los planes. Comprende recursos materiales así como humanos; estos últimos son los más importantes para la ejecución ya que su desempeño dependerá el correcto aprovechamiento de los demás recursos.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Mediante la integración, la empresa obtiene el personal idóneo para el mejor desempeño de las actividades de la misma.</a:t>
            </a:r>
            <a:endParaRPr sz="240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2"/>
          <p:cNvSpPr txBox="1"/>
          <p:nvPr/>
        </p:nvSpPr>
        <p:spPr>
          <a:xfrm>
            <a:off x="1858266" y="878308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INTEGRACIÓN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22"/>
          <p:cNvPicPr preferRelativeResize="0"/>
          <p:nvPr/>
        </p:nvPicPr>
        <p:blipFill rotWithShape="1">
          <a:blip r:embed="rId3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2"/>
          <p:cNvSpPr/>
          <p:nvPr/>
        </p:nvSpPr>
        <p:spPr>
          <a:xfrm>
            <a:off x="6978844" y="5394813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2"/>
          <p:cNvPicPr preferRelativeResize="0"/>
          <p:nvPr/>
        </p:nvPicPr>
        <p:blipFill rotWithShape="1">
          <a:blip r:embed="rId4">
            <a:alphaModFix/>
          </a:blip>
          <a:srcRect l="75504" b="65503"/>
          <a:stretch/>
        </p:blipFill>
        <p:spPr>
          <a:xfrm>
            <a:off x="6752481" y="4722534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CC501C8-48E1-C364-0AAA-985B1952B5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1120" y="5689565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l="33547" r="-1918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4A3180">
              <a:alpha val="4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 rot="10800000">
            <a:off x="2286000" y="0"/>
            <a:ext cx="6858000" cy="6858000"/>
          </a:xfrm>
          <a:prstGeom prst="flowChartDelay">
            <a:avLst/>
          </a:prstGeom>
          <a:solidFill>
            <a:srgbClr val="1833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/>
          <p:nvPr/>
        </p:nvSpPr>
        <p:spPr>
          <a:xfrm>
            <a:off x="1113569" y="1851268"/>
            <a:ext cx="3313967" cy="3130062"/>
          </a:xfrm>
          <a:prstGeom prst="ellipse">
            <a:avLst/>
          </a:prstGeom>
          <a:solidFill>
            <a:srgbClr val="76CBF3">
              <a:alpha val="4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 l="73400" b="69101"/>
          <a:stretch/>
        </p:blipFill>
        <p:spPr>
          <a:xfrm>
            <a:off x="3034525" y="3649274"/>
            <a:ext cx="1468391" cy="211908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1032785" y="2817718"/>
            <a:ext cx="353921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ORGANIZACIÓN DE LAS PERSONAS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4977950" y="2624772"/>
            <a:ext cx="38871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División del trabajo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Jerarquización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Departamentalización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Descripción del puesto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Coordinación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Organigramas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s-E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Manuales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/>
          <p:nvPr/>
        </p:nvSpPr>
        <p:spPr>
          <a:xfrm>
            <a:off x="639192" y="2002258"/>
            <a:ext cx="8164703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1.-</a:t>
            </a:r>
            <a:r>
              <a:rPr lang="es-ES" sz="2400" b="1" i="0" dirty="0">
                <a:solidFill>
                  <a:srgbClr val="1232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Reclutamiento</a:t>
            </a: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.-Obtención de los candidatos para ocupar los puestos de la empresa.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i="0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2.-</a:t>
            </a:r>
            <a:r>
              <a:rPr lang="es-ES" sz="2400" b="1" i="0" dirty="0">
                <a:solidFill>
                  <a:srgbClr val="1232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Selección</a:t>
            </a: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.-Mediante la utilización de ciertas técnicas, elegir entre los diversos candidatos al más idóneo para el puesto, de acuerdo con los requerimientos del mismo.</a:t>
            </a:r>
            <a:endParaRPr sz="240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3"/>
          <p:cNvSpPr txBox="1"/>
          <p:nvPr/>
        </p:nvSpPr>
        <p:spPr>
          <a:xfrm>
            <a:off x="2151999" y="555293"/>
            <a:ext cx="597926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LAS CUATRO ETAPAS DE LA INTEGRACIÓN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23" descr="Técnicas de reclutamiento de personal que marcarán el 20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051" y="4803400"/>
            <a:ext cx="29051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3"/>
          <p:cNvSpPr/>
          <p:nvPr/>
        </p:nvSpPr>
        <p:spPr>
          <a:xfrm>
            <a:off x="6798142" y="5037557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23"/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6739353" y="4236759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ECFDEA2-A23C-6E04-3F7D-48C71B37B3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68558" y="5489540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"/>
          <p:cNvSpPr txBox="1"/>
          <p:nvPr/>
        </p:nvSpPr>
        <p:spPr>
          <a:xfrm>
            <a:off x="1139870" y="1861904"/>
            <a:ext cx="7536524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3.- </a:t>
            </a:r>
            <a:r>
              <a:rPr lang="es-ES" sz="2400" b="1" i="0" dirty="0">
                <a:solidFill>
                  <a:srgbClr val="1232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Introducción o inducción</a:t>
            </a: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.-Articular o armonizar adecuadamente al nuevo elemento con los objetivos de la empresa, y con el ambiente organizacional.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4.-</a:t>
            </a:r>
            <a:r>
              <a:rPr lang="es-ES" sz="2400" b="1" i="0" dirty="0">
                <a:solidFill>
                  <a:srgbClr val="1232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Capacitación y desarrollo</a:t>
            </a:r>
            <a:r>
              <a:rPr lang="es-ES" sz="24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.-Lograr el desenvolvimiento e incremento de las capacidades del personal, para lograr su máxima eficiencia</a:t>
            </a:r>
            <a:endParaRPr sz="240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4"/>
          <p:cNvSpPr txBox="1"/>
          <p:nvPr/>
        </p:nvSpPr>
        <p:spPr>
          <a:xfrm>
            <a:off x="2151999" y="555293"/>
            <a:ext cx="597926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LAS CUATRO ETAPAS DE LA INTEGRACIÓN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55" y="4656781"/>
            <a:ext cx="3641055" cy="204809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8" name="Google Shape;328;p24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4"/>
          <p:cNvSpPr/>
          <p:nvPr/>
        </p:nvSpPr>
        <p:spPr>
          <a:xfrm>
            <a:off x="6571667" y="4656781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24"/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6428631" y="4078958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374060-4989-5FEF-BD33-E2617BCE9E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87520" y="5317045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/>
        </p:nvSpPr>
        <p:spPr>
          <a:xfrm>
            <a:off x="1451288" y="1679243"/>
            <a:ext cx="667997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Significa “mover, conducir, impulsar a la acción”, La motivación es la labor más importante de la dirección, a la vez que más compleja, pues a través de ella se logra la ejecución del trabajo tendiente a la obtención de los objetivos.</a:t>
            </a:r>
            <a:endParaRPr sz="240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2151999" y="55529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MOTIVACIÓN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5" descr="Motivación Laboral en Call Centers - Omnia WF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87567"/>
            <a:ext cx="5485876" cy="304770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95ED7A5-C67A-A3A7-E960-42A1C59B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379519" y="5231818"/>
            <a:ext cx="3044843" cy="230963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771AC6-0DD5-82E5-3BEE-4B9C3403B2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442392" y="5678995"/>
            <a:ext cx="688874" cy="9856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D2DF64-9ADF-D5B5-B106-4DFF840E37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3C483DF-F229-AE37-8C62-C6B9EB14FD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430701" y="2443808"/>
            <a:ext cx="1628989" cy="177683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/>
        </p:nvSpPr>
        <p:spPr>
          <a:xfrm>
            <a:off x="292665" y="2482134"/>
            <a:ext cx="4673618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Jerarquía de las necesidades, 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Maslow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Establece que la naturaleza humana posee, en orden de predominio, cuatro necesidades básicas y una de crecimiento que le son inherentes. Básicas (Fisiológicas, de seguridad, amor o pertenencia, de estimación) Crecimiento (Realización personal).</a:t>
            </a:r>
            <a:endParaRPr sz="200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6"/>
          <p:cNvSpPr txBox="1"/>
          <p:nvPr/>
        </p:nvSpPr>
        <p:spPr>
          <a:xfrm>
            <a:off x="2151999" y="55529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TEORIA DE CONTENIDO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1632" y="1846278"/>
            <a:ext cx="4001548" cy="34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966454B-2496-66A8-9050-BFA5BFFEA8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DD48F2F-E4BB-A073-41CA-F8B2C76CFB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697179" y="2043758"/>
            <a:ext cx="1628989" cy="1776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067B42C-786B-91CD-013E-6E171AEC44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379519" y="5231818"/>
            <a:ext cx="3044843" cy="2309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695119-50DC-90AC-0F8C-649A6BF19F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442392" y="5678995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/>
        </p:nvSpPr>
        <p:spPr>
          <a:xfrm>
            <a:off x="292665" y="2442097"/>
            <a:ext cx="4673618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Teoría de motivación e higiene, 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Herzberg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Propone dos niveles de necesidades Factores de mantenimiento o higiene (administración, supervisión, salario, relaciones interpersonales, condiciones de trabajo), factores motivacionales (realización, reconocimiento, el trabajo en sí mismo, responsabilidad, progreso).</a:t>
            </a:r>
            <a:endParaRPr sz="200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2151999" y="55529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TEORIA DE CONTENIDO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6283" y="2482134"/>
            <a:ext cx="3885052" cy="31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7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BAC0C33-ECC9-4EE6-86D2-491DD531DF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D5EA463-633E-72A4-6088-A7C73B8492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814495" y="2100908"/>
            <a:ext cx="1628989" cy="1776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0C65590-37E5-3F5D-121D-7DA4C81A86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379519" y="5231818"/>
            <a:ext cx="3044843" cy="2309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E9C0571-05D6-6C70-D0EF-6F26923FC2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442392" y="5678995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/>
        </p:nvSpPr>
        <p:spPr>
          <a:xfrm>
            <a:off x="468014" y="1942260"/>
            <a:ext cx="4673618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Motivación de grupo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rgbClr val="123258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Diversos autores establecen, que para motivar a un grupo, es necesario considerar ciertos factores tales como: espíritu de equipo, identificación con los objetivos de la empresa, practicar la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administración por participación, establecimiento de relaciones humanas adecuadas, eliminación de prácticas no motivadoras</a:t>
            </a:r>
            <a:endParaRPr sz="200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8"/>
          <p:cNvSpPr txBox="1"/>
          <p:nvPr/>
        </p:nvSpPr>
        <p:spPr>
          <a:xfrm>
            <a:off x="2151999" y="55529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TEORIA DE CONTENIDO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7201" y="1873188"/>
            <a:ext cx="4226799" cy="3922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8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8B9FCBE-9CD4-86F0-7F43-86B926C169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718390-BC2E-9EFB-59F3-01F9406FE4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623995" y="1781629"/>
            <a:ext cx="1628989" cy="1776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28F0FE-D841-D7B2-9418-4140DD7AC3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379519" y="5231818"/>
            <a:ext cx="3044843" cy="2309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4D80BB-AC8B-82DE-6B42-DD32F70340F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442392" y="5678995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/>
        </p:nvSpPr>
        <p:spPr>
          <a:xfrm>
            <a:off x="468014" y="2031037"/>
            <a:ext cx="7409248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Procesó a través del cual se trasmite y recibe información en un grupo social. Se clasifica en: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i="0" dirty="0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Formal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Informal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Vertical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• Horizontal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2151999" y="555293"/>
            <a:ext cx="59792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COMUNICACIÓN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29" descr="La comunicación como fuente de equidad y desarrollo – Periódico Virtual  Amazonia y Pa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1324" y="2740741"/>
            <a:ext cx="5565938" cy="330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D39EA27-1E00-EBCA-39EC-7F741E09D9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79" y="1381507"/>
            <a:ext cx="6891740" cy="4660232"/>
          </a:xfrm>
          <a:prstGeom prst="rect">
            <a:avLst/>
          </a:prstGeom>
        </p:spPr>
      </p:pic>
      <p:sp>
        <p:nvSpPr>
          <p:cNvPr id="3" name="Google Shape;329;p24">
            <a:extLst>
              <a:ext uri="{FF2B5EF4-FFF2-40B4-BE49-F238E27FC236}">
                <a16:creationId xmlns:a16="http://schemas.microsoft.com/office/drawing/2014/main" id="{2D7BB230-9349-11FE-A328-0F941D39C1BF}"/>
              </a:ext>
            </a:extLst>
          </p:cNvPr>
          <p:cNvSpPr/>
          <p:nvPr/>
        </p:nvSpPr>
        <p:spPr>
          <a:xfrm>
            <a:off x="7005550" y="5101805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310;p22">
            <a:extLst>
              <a:ext uri="{FF2B5EF4-FFF2-40B4-BE49-F238E27FC236}">
                <a16:creationId xmlns:a16="http://schemas.microsoft.com/office/drawing/2014/main" id="{531A9B43-F558-B88A-9A9F-83B7B212C37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5504" b="65503"/>
          <a:stretch/>
        </p:blipFill>
        <p:spPr>
          <a:xfrm>
            <a:off x="6847173" y="4262252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9A68D4B-D5E3-4F31-2554-351F03D86F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8863" y="5502225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/>
        </p:nvSpPr>
        <p:spPr>
          <a:xfrm>
            <a:off x="459625" y="1679243"/>
            <a:ext cx="7920977" cy="421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2000"/>
              <a:buFont typeface="Arial"/>
              <a:buChar char="•"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Formal: Se origina en la estructura formal de la organización y fluye a través de los canales organizacionales. Ejemplo: correspondencia, instructivos, manuales, ordenes, etc...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2000"/>
              <a:buFont typeface="Arial"/>
              <a:buChar char="•"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Informal: Este tipo de comunicación es de gran importancia, ya que por su carácter no formal puede llegar a influir más que la comunicación formal. Ejemplo: chismes, comentarios, opiniones </a:t>
            </a:r>
            <a:r>
              <a:rPr lang="es-ES" sz="2000" i="0" dirty="0" err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2000"/>
              <a:buFont typeface="Arial"/>
              <a:buChar char="•"/>
            </a:pP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2000"/>
              <a:buFont typeface="Arial"/>
              <a:buChar char="•"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Vertical: Cuando fluye de un nivel administrativo superior, a uno inferior, o viceversa: quejas, reportes, sugestiones, ordenes, instrucciones, </a:t>
            </a:r>
            <a:r>
              <a:rPr lang="es-ES" sz="2000" i="0" dirty="0" err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2000"/>
              <a:buFont typeface="Arial"/>
              <a:buChar char="•"/>
            </a:pP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2000"/>
              <a:buFont typeface="Arial"/>
              <a:buChar char="•"/>
            </a:pP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Horizontal: Se da en niveles jerárquicos semejantes: memoranda, circulares, juntas, </a:t>
            </a:r>
            <a:r>
              <a:rPr lang="es-ES" sz="2000" i="0" dirty="0" err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s-ES" sz="2000" i="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dirty="0"/>
          </a:p>
        </p:txBody>
      </p:sp>
      <p:sp>
        <p:nvSpPr>
          <p:cNvPr id="386" name="Google Shape;386;p30"/>
          <p:cNvSpPr txBox="1"/>
          <p:nvPr/>
        </p:nvSpPr>
        <p:spPr>
          <a:xfrm>
            <a:off x="2151999" y="555293"/>
            <a:ext cx="597926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CLASIFICACIÓN DE LA COMUNICACIÓN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30"/>
          <p:cNvPicPr preferRelativeResize="0"/>
          <p:nvPr/>
        </p:nvPicPr>
        <p:blipFill rotWithShape="1">
          <a:blip r:embed="rId3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2839295-42F1-2266-E3CD-BE0A9EA106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894038-9096-EC57-B8C2-0262EA57EA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681145" y="1886404"/>
            <a:ext cx="1628989" cy="17768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B3CE169-32A8-F439-8A32-1885C2A14B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379519" y="5231818"/>
            <a:ext cx="3044843" cy="2309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889A148-19A8-67BF-8041-CC8D47C8A32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442392" y="5678995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/>
          <p:nvPr/>
        </p:nvSpPr>
        <p:spPr>
          <a:xfrm>
            <a:off x="1" y="0"/>
            <a:ext cx="4791806" cy="6858000"/>
          </a:xfrm>
          <a:prstGeom prst="rect">
            <a:avLst/>
          </a:prstGeom>
          <a:solidFill>
            <a:srgbClr val="4A3180">
              <a:alpha val="42745"/>
            </a:srgb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1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31"/>
          <p:cNvPicPr preferRelativeResize="0"/>
          <p:nvPr/>
        </p:nvPicPr>
        <p:blipFill rotWithShape="1">
          <a:blip r:embed="rId3">
            <a:alphaModFix/>
          </a:blip>
          <a:srcRect r="6572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1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5686"/>
            </a:srgb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1"/>
          <p:cNvSpPr txBox="1"/>
          <p:nvPr/>
        </p:nvSpPr>
        <p:spPr>
          <a:xfrm>
            <a:off x="6363609" y="5877709"/>
            <a:ext cx="271480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 DE GRABACIÓN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31"/>
          <p:cNvPicPr preferRelativeResize="0"/>
          <p:nvPr/>
        </p:nvPicPr>
        <p:blipFill rotWithShape="1">
          <a:blip r:embed="rId4">
            <a:alphaModFix/>
          </a:blip>
          <a:srcRect r="53250"/>
          <a:stretch/>
        </p:blipFill>
        <p:spPr>
          <a:xfrm rot="-1806528" flipH="1">
            <a:off x="7648286" y="443344"/>
            <a:ext cx="3267000" cy="557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5">
            <a:alphaModFix/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6025" y="1802374"/>
            <a:ext cx="2539891" cy="224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9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0" t="73718" r="40421"/>
          <a:stretch/>
        </p:blipFill>
        <p:spPr>
          <a:xfrm>
            <a:off x="6553161" y="4012518"/>
            <a:ext cx="3511140" cy="604860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19857" y="5479622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633366" y="941223"/>
          <a:ext cx="7462419" cy="573318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68537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5193882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62678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103256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INDUCCION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CAPITAL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HUMANO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INCORPORACION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DE PERSONAL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PROCESO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ORGANIZACIONAL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554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MANUAL DE FUNCIONES Y GRONOGRAMA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DESARRROLLAR LAS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AUDITAR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RECOMPENSAR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EMPLEADOS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RETENER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634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SALUD OCUPACIONAL Y MENTAL DE LOS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554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HABILIDADES Y CONCEPCIONES DEL HOMBRE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LEGISLACION LABORAL  EN GTH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ganization Company Corporate Management Concept - 56683739">
            <a:extLst>
              <a:ext uri="{FF2B5EF4-FFF2-40B4-BE49-F238E27FC236}">
                <a16:creationId xmlns:a16="http://schemas.microsoft.com/office/drawing/2014/main" id="{C6012543-1D07-9D7A-DB75-607A2122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/>
        </p:nvSpPr>
        <p:spPr>
          <a:xfrm>
            <a:off x="1996935" y="1945550"/>
            <a:ext cx="59792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Una organización es una asociación de personas que se relacionan entre sí y utilizan recursos de diversa índole con el fin de lograr determinados objetivos o metas.</a:t>
            </a:r>
            <a:endParaRPr sz="1800">
              <a:solidFill>
                <a:srgbClr val="1232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2696973" y="577244"/>
            <a:ext cx="56374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ORGANIZACIÓN DE PERSONAS</a:t>
            </a:r>
            <a:endParaRPr sz="24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1785919" y="2022348"/>
            <a:ext cx="211016" cy="211016"/>
          </a:xfrm>
          <a:prstGeom prst="ellipse">
            <a:avLst/>
          </a:prstGeom>
          <a:solidFill>
            <a:srgbClr val="12325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9394" y="2957368"/>
            <a:ext cx="3393685" cy="379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DABB5E9-0936-B46F-7670-1357D840A7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E065F34-A23B-E7FD-749C-93DEC11AB6C9}"/>
              </a:ext>
            </a:extLst>
          </p:cNvPr>
          <p:cNvSpPr/>
          <p:nvPr/>
        </p:nvSpPr>
        <p:spPr>
          <a:xfrm>
            <a:off x="6560204" y="4844530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6">
            <a:alphaModFix/>
          </a:blip>
          <a:srcRect l="75504" b="65503"/>
          <a:stretch/>
        </p:blipFill>
        <p:spPr>
          <a:xfrm>
            <a:off x="6559419" y="4043732"/>
            <a:ext cx="1352276" cy="23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7D69324-89F9-3A22-8E3C-D2FF3C740E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700340" y="4945287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/>
          <a:stretch/>
        </p:blipFill>
        <p:spPr>
          <a:xfrm flipH="1">
            <a:off x="6362" y="1"/>
            <a:ext cx="9137638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8467" y="-1"/>
            <a:ext cx="9137639" cy="6857999"/>
          </a:xfrm>
          <a:prstGeom prst="rect">
            <a:avLst/>
          </a:prstGeom>
          <a:solidFill>
            <a:srgbClr val="4A318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299720" algn="l"/>
              </a:tabLst>
            </a:pPr>
            <a:endParaRPr lang="es-MX"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Triángulo rectángulo 2"/>
          <p:cNvSpPr/>
          <p:nvPr/>
        </p:nvSpPr>
        <p:spPr>
          <a:xfrm rot="2302219">
            <a:off x="7007290" y="743948"/>
            <a:ext cx="4273421" cy="5392956"/>
          </a:xfrm>
          <a:prstGeom prst="rtTriangle">
            <a:avLst/>
          </a:prstGeom>
          <a:solidFill>
            <a:srgbClr val="123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47290" y="1"/>
            <a:ext cx="688874" cy="9856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18" y="742288"/>
            <a:ext cx="4526715" cy="5623621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809944" y="2338083"/>
            <a:ext cx="211016" cy="211016"/>
          </a:xfrm>
          <a:prstGeom prst="ellipse">
            <a:avLst/>
          </a:prstGeom>
          <a:solidFill>
            <a:srgbClr val="417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F32715B-3F7B-0048-8E7F-3795C6D5F956}"/>
              </a:ext>
            </a:extLst>
          </p:cNvPr>
          <p:cNvSpPr txBox="1"/>
          <p:nvPr/>
        </p:nvSpPr>
        <p:spPr>
          <a:xfrm>
            <a:off x="716778" y="392716"/>
            <a:ext cx="6995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COMPONENTES DE LA ORGANIZACIÓN DE PERSONAS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289E9F-43DE-F1A8-EBFA-22D7642564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19857" y="5479622"/>
            <a:ext cx="688874" cy="985662"/>
          </a:xfrm>
          <a:prstGeom prst="rect">
            <a:avLst/>
          </a:prstGeom>
        </p:spPr>
      </p:pic>
      <p:sp>
        <p:nvSpPr>
          <p:cNvPr id="5" name="Google Shape;148;p6">
            <a:extLst>
              <a:ext uri="{FF2B5EF4-FFF2-40B4-BE49-F238E27FC236}">
                <a16:creationId xmlns:a16="http://schemas.microsoft.com/office/drawing/2014/main" id="{5147D410-E7AD-8953-B389-D01807911A8E}"/>
              </a:ext>
            </a:extLst>
          </p:cNvPr>
          <p:cNvSpPr txBox="1"/>
          <p:nvPr/>
        </p:nvSpPr>
        <p:spPr>
          <a:xfrm>
            <a:off x="147684" y="1803076"/>
            <a:ext cx="5979268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Toda organización cuenta con componentes básicos o esenciales, entre los que se encuentran: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1800"/>
              <a:buFont typeface="Arial"/>
              <a:buChar char="•"/>
            </a:pPr>
            <a:r>
              <a:rPr lang="es-E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Un grupo de personas que interactúan entre sí.</a:t>
            </a:r>
            <a:endParaRPr dirty="0">
              <a:solidFill>
                <a:schemeClr val="bg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1800"/>
              <a:buFont typeface="Arial"/>
              <a:buChar char="•"/>
            </a:pPr>
            <a:r>
              <a:rPr lang="es-E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Un conjunto de tareas o actividades que se realizan de forma coordinada con el fin de alcanzar algún objetivo.</a:t>
            </a:r>
            <a:endParaRPr dirty="0">
              <a:solidFill>
                <a:schemeClr val="bg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1800"/>
              <a:buFont typeface="Arial"/>
              <a:buChar char="•"/>
            </a:pPr>
            <a:r>
              <a:rPr lang="es-E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Objetivos y metas.</a:t>
            </a:r>
            <a:endParaRPr dirty="0">
              <a:solidFill>
                <a:schemeClr val="bg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1800"/>
              <a:buFont typeface="Arial"/>
              <a:buChar char="•"/>
            </a:pPr>
            <a:r>
              <a:rPr lang="es-E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Recursos o materiales.</a:t>
            </a:r>
            <a:endParaRPr dirty="0">
              <a:solidFill>
                <a:schemeClr val="bg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123258"/>
              </a:buClr>
              <a:buSzPts val="1800"/>
              <a:buFont typeface="Arial"/>
              <a:buChar char="•"/>
            </a:pPr>
            <a:r>
              <a:rPr lang="es-E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Normas o convenciones que definen la relación de las personas y su rol en la organización.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/>
        </p:nvSpPr>
        <p:spPr>
          <a:xfrm>
            <a:off x="1207363" y="1674714"/>
            <a:ext cx="679289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La división del trabajo no es más que la separación de un único proceso en varias etapas o módulos, con la finalidad de que cada segmento de trabajo pueda ser llevado por una persona o equipo de trabajo en particular. De esta teoría económica se fundamenta la especialización del trabajo.</a:t>
            </a:r>
            <a:endParaRPr sz="1800" dirty="0">
              <a:solidFill>
                <a:srgbClr val="1232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2741737" y="594234"/>
            <a:ext cx="482820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>
                <a:solidFill>
                  <a:srgbClr val="123258"/>
                </a:solidFill>
                <a:latin typeface="Arial"/>
                <a:ea typeface="Arial"/>
                <a:cs typeface="Arial"/>
                <a:sym typeface="Arial"/>
              </a:rPr>
              <a:t>DIVISIÓN DEL TRABAJO </a:t>
            </a:r>
            <a:endParaRPr sz="2800" b="1">
              <a:solidFill>
                <a:srgbClr val="1232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7" descr="DIVISIÓN DEL TRABAJO: ¿Qué es? tipos, ejemplos y más"/>
          <p:cNvPicPr preferRelativeResize="0"/>
          <p:nvPr/>
        </p:nvPicPr>
        <p:blipFill rotWithShape="1">
          <a:blip r:embed="rId3">
            <a:alphaModFix/>
          </a:blip>
          <a:srcRect t="3426" b="5296"/>
          <a:stretch/>
        </p:blipFill>
        <p:spPr>
          <a:xfrm>
            <a:off x="2741737" y="3100938"/>
            <a:ext cx="4170264" cy="351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7142579" y="5046578"/>
            <a:ext cx="3313967" cy="3130062"/>
          </a:xfrm>
          <a:prstGeom prst="ellipse">
            <a:avLst/>
          </a:prstGeom>
          <a:gradFill>
            <a:gsLst>
              <a:gs pos="0">
                <a:srgbClr val="061B35"/>
              </a:gs>
              <a:gs pos="50000">
                <a:srgbClr val="0A284D"/>
              </a:gs>
              <a:gs pos="100000">
                <a:srgbClr val="0C315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5">
            <a:alphaModFix/>
          </a:blip>
          <a:srcRect l="75504" b="65503"/>
          <a:stretch/>
        </p:blipFill>
        <p:spPr>
          <a:xfrm>
            <a:off x="7016208" y="4245780"/>
            <a:ext cx="1352276" cy="236582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631822" y="1840042"/>
            <a:ext cx="211016" cy="211016"/>
          </a:xfrm>
          <a:prstGeom prst="ellipse">
            <a:avLst/>
          </a:prstGeom>
          <a:solidFill>
            <a:srgbClr val="12325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BDA20D-3CEA-AE0F-3A4F-F36E468BAA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8389" y="5428694"/>
            <a:ext cx="688874" cy="9856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EDB0842-FB96-EE2C-563C-FACFA27BF8B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A2A30D-66EC-7F74-FE38-1FD813665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4">
            <a:alphaModFix/>
          </a:blip>
          <a:srcRect l="32778" t="12499" r="32084" b="37223"/>
          <a:stretch/>
        </p:blipFill>
        <p:spPr>
          <a:xfrm>
            <a:off x="8455126" y="0"/>
            <a:ext cx="688874" cy="98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631822" y="1840042"/>
            <a:ext cx="211016" cy="211016"/>
          </a:xfrm>
          <a:prstGeom prst="ellipse">
            <a:avLst/>
          </a:prstGeom>
          <a:solidFill>
            <a:srgbClr val="12325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7915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1487</Words>
  <Application>Microsoft Office PowerPoint</Application>
  <PresentationFormat>Presentación en pantalla (4:3)</PresentationFormat>
  <Paragraphs>169</Paragraphs>
  <Slides>38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7" baseType="lpstr">
      <vt:lpstr>arial</vt:lpstr>
      <vt:lpstr>arial</vt:lpstr>
      <vt:lpstr>Calibri</vt:lpstr>
      <vt:lpstr>Century Gothic</vt:lpstr>
      <vt:lpstr>MHEupperelemsans_EM</vt:lpstr>
      <vt:lpstr>Morn Thin</vt:lpstr>
      <vt:lpstr>Noto Sans Symbols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HP</cp:lastModifiedBy>
  <cp:revision>2</cp:revision>
  <dcterms:created xsi:type="dcterms:W3CDTF">2020-10-06T22:21:33Z</dcterms:created>
  <dcterms:modified xsi:type="dcterms:W3CDTF">2022-11-19T18:27:58Z</dcterms:modified>
</cp:coreProperties>
</file>